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00569-DE08-499A-989C-CFCCD8F52A3D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6D01-14DE-4129-A136-1861F03FC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6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25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0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6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4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1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7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6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7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9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2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2DB8F-553A-41B2-8632-3B9438AF2C1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14EC-EB77-4BB7-BA99-67E392CD0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../../Prononciation/lecon%201.pp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861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Mardi 13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I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971" y="1201190"/>
            <a:ext cx="3659871" cy="50193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2880" y="1483907"/>
            <a:ext cx="529602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website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“Bonjour”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Comment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t’appelles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m’appelle</a:t>
            </a:r>
            <a:endParaRPr lang="en-US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Les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règles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à signer pour le 16</a:t>
            </a:r>
          </a:p>
          <a:p>
            <a:pPr algn="ctr"/>
            <a:endParaRPr lang="en-US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Introduce phonetic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Pronunciation </a:t>
            </a:r>
            <a:r>
              <a:rPr lang="en-US" sz="2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boot camp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Alphabet </a:t>
            </a:r>
            <a:r>
              <a:rPr lang="en-US" sz="2400" b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phonétique</a:t>
            </a:r>
            <a:endParaRPr lang="en-US" sz="2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Write names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Cornell*</a:t>
            </a: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Leçon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1 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Chansons </a:t>
            </a:r>
            <a:r>
              <a:rPr lang="en-US" sz="2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[e] and </a:t>
            </a:r>
            <a:r>
              <a:rPr lang="en-US" altLang="en-US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[ε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</a:t>
            </a:r>
          </a:p>
          <a:p>
            <a:pPr algn="ctr"/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 </a:t>
            </a:r>
            <a:r>
              <a:rPr lang="en-US" altLang="en-US" sz="24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s’aimer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Je </a:t>
            </a:r>
            <a:r>
              <a:rPr lang="en-US" altLang="en-US" sz="24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t’aimais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je </a:t>
            </a:r>
            <a:r>
              <a:rPr lang="en-US" altLang="en-US" sz="24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t’aime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et je </a:t>
            </a:r>
            <a:r>
              <a:rPr lang="en-US" altLang="en-US" sz="24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t’aimerai</a:t>
            </a:r>
            <a:r>
              <a:rPr lang="en-US" alt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US" sz="2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269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Mardi 13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PreAp</a:t>
            </a:r>
            <a:r>
              <a:rPr lang="en-US" dirty="0" smtClean="0">
                <a:solidFill>
                  <a:srgbClr val="00B0F0"/>
                </a:solidFill>
              </a:rPr>
              <a:t>-AP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971" y="1201190"/>
            <a:ext cx="3659871" cy="50193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239" y="3526417"/>
            <a:ext cx="529602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Lecture </a:t>
            </a:r>
            <a:r>
              <a:rPr lang="en-US" sz="36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texte</a:t>
            </a:r>
            <a:r>
              <a:rPr lang="en-US" sz="3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+ </a:t>
            </a:r>
            <a:r>
              <a:rPr lang="en-US" sz="36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présentation</a:t>
            </a:r>
            <a:endParaRPr lang="en-US" sz="3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208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00062"/>
            <a:ext cx="10515600" cy="1325563"/>
          </a:xfrm>
        </p:spPr>
        <p:txBody>
          <a:bodyPr/>
          <a:lstStyle/>
          <a:p>
            <a:r>
              <a:rPr lang="en-US" dirty="0" err="1" smtClean="0"/>
              <a:t>Français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2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leçon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</a:t>
            </a:r>
            <a:endParaRPr lang="en-US" sz="2400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4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sz="2400" b="1" u="sng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Cornell Notes</a:t>
            </a:r>
            <a:endParaRPr lang="en-US" sz="2400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Topic/objectives: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“Understanding the International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Phonetic Alphabet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and how to pronounce the French language”</a:t>
            </a: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Essential question: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How do I pronounce the letter “e” in French and what are the variations?</a:t>
            </a:r>
          </a:p>
        </p:txBody>
      </p:sp>
    </p:spTree>
    <p:extLst>
      <p:ext uri="{BB962C8B-B14F-4D97-AF65-F5344CB8AC3E}">
        <p14:creationId xmlns:p14="http://schemas.microsoft.com/office/powerpoint/2010/main" val="1798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206375"/>
            <a:ext cx="10515600" cy="624205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leçon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u="sng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Cornell Notes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Topic/objectives: “Understanding the International phonetic alphabet and how to pronounce the French language”</a:t>
            </a: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Essential question: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When is the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letter “e” in French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pronounced and when is it silent?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667375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Dis (</a:t>
            </a:r>
            <a:r>
              <a:rPr lang="en-US" dirty="0" err="1" smtClean="0"/>
              <a:t>leçon</a:t>
            </a:r>
            <a:r>
              <a:rPr lang="en-US" dirty="0" smtClean="0"/>
              <a:t> 1):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Élève</a:t>
            </a:r>
            <a:r>
              <a:rPr lang="en-US" dirty="0" smtClean="0"/>
              <a:t> (student)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Manger (to eat)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Élever</a:t>
            </a:r>
            <a:r>
              <a:rPr lang="en-US" dirty="0" smtClean="0"/>
              <a:t> (to raise)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Jouet</a:t>
            </a:r>
            <a:r>
              <a:rPr lang="en-US" dirty="0" smtClean="0"/>
              <a:t> (toy)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Mangerai</a:t>
            </a:r>
            <a:r>
              <a:rPr lang="en-US" dirty="0" smtClean="0"/>
              <a:t> (I will eat)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Déménager</a:t>
            </a:r>
            <a:r>
              <a:rPr lang="en-US" dirty="0" smtClean="0"/>
              <a:t> (to move out)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Étudier</a:t>
            </a:r>
            <a:r>
              <a:rPr lang="en-US" dirty="0" smtClean="0"/>
              <a:t> (to study)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Aller</a:t>
            </a:r>
            <a:r>
              <a:rPr lang="en-US" dirty="0" smtClean="0"/>
              <a:t> (to go)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Lait</a:t>
            </a:r>
            <a:r>
              <a:rPr lang="en-US" dirty="0" smtClean="0"/>
              <a:t> (milk)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Avais</a:t>
            </a:r>
            <a:r>
              <a:rPr lang="en-US" dirty="0" smtClean="0"/>
              <a:t> (I had)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Regretter</a:t>
            </a:r>
            <a:r>
              <a:rPr lang="en-US" dirty="0" smtClean="0"/>
              <a:t> (to regret)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Regrettais</a:t>
            </a:r>
            <a:r>
              <a:rPr lang="en-US" dirty="0" smtClean="0"/>
              <a:t> (I regretted)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Fête (party/fair)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Arrêt</a:t>
            </a:r>
            <a:r>
              <a:rPr lang="en-US" dirty="0" smtClean="0"/>
              <a:t> (stop)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 sais (I know)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Mémoriser</a:t>
            </a:r>
            <a:r>
              <a:rPr lang="en-US" dirty="0" smtClean="0"/>
              <a:t> (to memorize)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Jet (jet/spurt)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J’ai</a:t>
            </a:r>
            <a:r>
              <a:rPr lang="en-US" dirty="0" smtClean="0"/>
              <a:t> (I have)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Écouter</a:t>
            </a:r>
            <a:r>
              <a:rPr lang="en-US" dirty="0" smtClean="0"/>
              <a:t> (to listen)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(he is)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861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Mardi 13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II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971" y="1201190"/>
            <a:ext cx="3659871" cy="50193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9839" y="2650555"/>
            <a:ext cx="52960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le travail sur les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verbes</a:t>
            </a:r>
            <a:endParaRPr lang="en-US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Les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règles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à signer pour le 16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pronunciation</a:t>
            </a:r>
          </a:p>
          <a:p>
            <a:pPr algn="ctr"/>
            <a:endParaRPr lang="en-US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Lecture – </a:t>
            </a: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Harmonie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du 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soir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\</a:t>
            </a:r>
            <a:r>
              <a:rPr lang="en-US" sz="2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Enregistrement</a:t>
            </a:r>
            <a:r>
              <a:rPr 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note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Contrôle</a:t>
            </a:r>
            <a:r>
              <a:rPr lang="en-US" sz="2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verbes</a:t>
            </a:r>
            <a:r>
              <a:rPr lang="en-US" sz="2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être</a:t>
            </a:r>
            <a:r>
              <a:rPr lang="en-US" sz="2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</a:t>
            </a:r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prendre</a:t>
            </a:r>
            <a:r>
              <a:rPr lang="en-US" sz="2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ER – </a:t>
            </a:r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avoir</a:t>
            </a:r>
            <a:r>
              <a:rPr lang="en-US" sz="2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et </a:t>
            </a:r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aller</a:t>
            </a:r>
            <a:endParaRPr lang="en-US" sz="2400" b="1" dirty="0" smtClean="0">
              <a:solidFill>
                <a:srgbClr val="FF6699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demain</a:t>
            </a:r>
            <a:endParaRPr lang="en-US" sz="2400" b="1" dirty="0">
              <a:solidFill>
                <a:srgbClr val="FF6699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174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 not pronounce the final “e”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 </a:t>
            </a:r>
            <a:r>
              <a:rPr lang="en-US" dirty="0">
                <a:solidFill>
                  <a:srgbClr val="FFFF00"/>
                </a:solidFill>
              </a:rPr>
              <a:t>rose, rouge, encore, </a:t>
            </a:r>
            <a:r>
              <a:rPr lang="en-US" dirty="0" err="1">
                <a:solidFill>
                  <a:srgbClr val="FFFF00"/>
                </a:solidFill>
              </a:rPr>
              <a:t>parle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not pronounce the final consonants like d, s, t,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►Effort – </a:t>
            </a:r>
            <a:r>
              <a:rPr lang="en-US" dirty="0" err="1" smtClean="0">
                <a:solidFill>
                  <a:srgbClr val="FFFF00"/>
                </a:solidFill>
              </a:rPr>
              <a:t>aéroport</a:t>
            </a:r>
            <a:r>
              <a:rPr lang="en-US" dirty="0" smtClean="0">
                <a:solidFill>
                  <a:srgbClr val="FFFF00"/>
                </a:solidFill>
              </a:rPr>
              <a:t> – dent – dents – </a:t>
            </a:r>
            <a:r>
              <a:rPr lang="en-US" dirty="0" err="1" smtClean="0">
                <a:solidFill>
                  <a:srgbClr val="FFFF00"/>
                </a:solidFill>
              </a:rPr>
              <a:t>seulement</a:t>
            </a:r>
            <a:r>
              <a:rPr lang="en-US" dirty="0" smtClean="0">
                <a:solidFill>
                  <a:srgbClr val="FFFF00"/>
                </a:solidFill>
              </a:rPr>
              <a:t> – dis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r>
              <a:rPr lang="en-US" dirty="0" smtClean="0">
                <a:solidFill>
                  <a:srgbClr val="FFFF00"/>
                </a:solidFill>
              </a:rPr>
              <a:t> - </a:t>
            </a:r>
            <a:r>
              <a:rPr lang="en-US" dirty="0" err="1" smtClean="0">
                <a:solidFill>
                  <a:srgbClr val="FFFF00"/>
                </a:solidFill>
              </a:rPr>
              <a:t>parles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Do pronounce the l, r, c </a:t>
            </a:r>
            <a:r>
              <a:rPr lang="en-US" dirty="0">
                <a:solidFill>
                  <a:srgbClr val="FFFF00"/>
                </a:solidFill>
              </a:rPr>
              <a:t>(unless it is “ER”)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Seul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peur</a:t>
            </a:r>
            <a:r>
              <a:rPr lang="en-US" dirty="0" smtClean="0">
                <a:solidFill>
                  <a:srgbClr val="FFFF00"/>
                </a:solidFill>
              </a:rPr>
              <a:t>, avec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ER, EZ, AI, É   </a:t>
            </a:r>
            <a:r>
              <a:rPr lang="en-US" dirty="0" smtClean="0">
                <a:solidFill>
                  <a:srgbClr val="FFFF00"/>
                </a:solidFill>
              </a:rPr>
              <a:t>are pronounced as [e] ►  </a:t>
            </a:r>
            <a:r>
              <a:rPr lang="en-US" dirty="0" err="1" smtClean="0">
                <a:solidFill>
                  <a:srgbClr val="FFFF00"/>
                </a:solidFill>
              </a:rPr>
              <a:t>J’ai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parlé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l’été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vous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avez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parler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The final</a:t>
            </a:r>
            <a:r>
              <a:rPr lang="en-US" dirty="0" smtClean="0">
                <a:solidFill>
                  <a:srgbClr val="FF0000"/>
                </a:solidFill>
              </a:rPr>
              <a:t> N </a:t>
            </a:r>
            <a:r>
              <a:rPr lang="en-US" dirty="0" smtClean="0">
                <a:solidFill>
                  <a:srgbClr val="FFFF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 are nasal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demain</a:t>
            </a:r>
            <a:r>
              <a:rPr lang="en-US" dirty="0" smtClean="0">
                <a:solidFill>
                  <a:srgbClr val="FFFF00"/>
                </a:solidFill>
              </a:rPr>
              <a:t> – main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AU, EAU, EAUX, AUX  are pronounced [o]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►Au café, de </a:t>
            </a:r>
            <a:r>
              <a:rPr lang="en-US" dirty="0" err="1" smtClean="0">
                <a:solidFill>
                  <a:srgbClr val="FFFF00"/>
                </a:solidFill>
              </a:rPr>
              <a:t>l’eau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Liaison du 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pronounce the S when followed by a vowel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►Je </a:t>
            </a:r>
            <a:r>
              <a:rPr lang="en-US" dirty="0" err="1" smtClean="0">
                <a:solidFill>
                  <a:srgbClr val="FFFF00"/>
                </a:solidFill>
              </a:rPr>
              <a:t>suis</a:t>
            </a:r>
            <a:r>
              <a:rPr lang="en-US" dirty="0" smtClean="0">
                <a:solidFill>
                  <a:srgbClr val="FFFF00"/>
                </a:solidFill>
              </a:rPr>
              <a:t> au </a:t>
            </a:r>
            <a:r>
              <a:rPr lang="en-US" dirty="0" err="1" smtClean="0">
                <a:solidFill>
                  <a:srgbClr val="FFFF00"/>
                </a:solidFill>
              </a:rPr>
              <a:t>marché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►Nous </a:t>
            </a:r>
            <a:r>
              <a:rPr lang="en-US" dirty="0" err="1" smtClean="0">
                <a:solidFill>
                  <a:srgbClr val="FFFF00"/>
                </a:solidFill>
              </a:rPr>
              <a:t>avons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un an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trois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jours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621292"/>
            <a:ext cx="11887200" cy="6147497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solidFill>
                  <a:srgbClr val="92D050"/>
                </a:solidFill>
              </a:rPr>
              <a:t>                                        VERBES </a:t>
            </a:r>
            <a:r>
              <a:rPr lang="fr-FR" sz="4000" dirty="0">
                <a:solidFill>
                  <a:srgbClr val="92D050"/>
                </a:solidFill>
              </a:rPr>
              <a:t>FRANÇAIS</a:t>
            </a:r>
            <a:endParaRPr lang="en-US" sz="4000" dirty="0">
              <a:solidFill>
                <a:srgbClr val="92D050"/>
              </a:solidFill>
            </a:endParaRPr>
          </a:p>
          <a:p>
            <a:r>
              <a:rPr lang="fr-FR" b="1" i="1" dirty="0">
                <a:solidFill>
                  <a:srgbClr val="FFC000"/>
                </a:solidFill>
              </a:rPr>
              <a:t>Présent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b="1" i="1" dirty="0"/>
              <a:t/>
            </a:r>
            <a:br>
              <a:rPr lang="fr-FR" sz="4400" b="1" i="1" dirty="0"/>
            </a:br>
            <a:r>
              <a:rPr lang="fr-FR" sz="4400" dirty="0"/>
              <a:t>Je – </a:t>
            </a:r>
            <a:r>
              <a:rPr lang="fr-FR" sz="4400" dirty="0">
                <a:solidFill>
                  <a:srgbClr val="FFC000"/>
                </a:solidFill>
              </a:rPr>
              <a:t>e/s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Tu – </a:t>
            </a:r>
            <a:r>
              <a:rPr lang="fr-FR" sz="4400" dirty="0">
                <a:solidFill>
                  <a:srgbClr val="FFC000"/>
                </a:solidFill>
              </a:rPr>
              <a:t>es/s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 /elle/on - </a:t>
            </a:r>
            <a:r>
              <a:rPr lang="fr-FR" sz="4400" dirty="0">
                <a:solidFill>
                  <a:srgbClr val="FFC000"/>
                </a:solidFill>
              </a:rPr>
              <a:t>e/t/d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fr-FR" sz="4400" dirty="0" smtClean="0"/>
              <a:t>Nous </a:t>
            </a:r>
            <a:r>
              <a:rPr lang="fr-FR" sz="4400" dirty="0"/>
              <a:t>– </a:t>
            </a:r>
            <a:r>
              <a:rPr lang="fr-FR" sz="4400" dirty="0" err="1">
                <a:solidFill>
                  <a:srgbClr val="FFC000"/>
                </a:solidFill>
              </a:rPr>
              <a:t>ons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issons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Vous – </a:t>
            </a:r>
            <a:r>
              <a:rPr lang="fr-FR" sz="4400" dirty="0" err="1">
                <a:solidFill>
                  <a:srgbClr val="FFC000"/>
                </a:solidFill>
              </a:rPr>
              <a:t>ez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issez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Ils/Elles </a:t>
            </a:r>
            <a:r>
              <a:rPr lang="fr-FR" sz="4400" dirty="0" smtClean="0"/>
              <a:t>– </a:t>
            </a:r>
            <a:r>
              <a:rPr lang="fr-FR" sz="4400" dirty="0" err="1" smtClean="0">
                <a:solidFill>
                  <a:srgbClr val="FFC000"/>
                </a:solidFill>
              </a:rPr>
              <a:t>ent</a:t>
            </a:r>
            <a:r>
              <a:rPr lang="fr-FR" sz="4400" dirty="0" smtClean="0">
                <a:solidFill>
                  <a:srgbClr val="FFC000"/>
                </a:solidFill>
              </a:rPr>
              <a:t>/</a:t>
            </a:r>
            <a:r>
              <a:rPr lang="fr-FR" sz="4400" dirty="0" err="1" smtClean="0">
                <a:solidFill>
                  <a:srgbClr val="FFC000"/>
                </a:solidFill>
              </a:rPr>
              <a:t>issent</a:t>
            </a:r>
            <a:r>
              <a:rPr lang="fr-FR" sz="4400" dirty="0" smtClean="0">
                <a:solidFill>
                  <a:srgbClr val="FFC000"/>
                </a:solidFill>
              </a:rPr>
              <a:t>/ont</a:t>
            </a:r>
            <a:r>
              <a:rPr lang="fr-FR" sz="4400" dirty="0">
                <a:solidFill>
                  <a:srgbClr val="FFC000"/>
                </a:solidFill>
              </a:rPr>
              <a:t>*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446</Words>
  <Application>Microsoft Office PowerPoint</Application>
  <PresentationFormat>Widescreen</PresentationFormat>
  <Paragraphs>106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Unicode MS</vt:lpstr>
      <vt:lpstr>Batang</vt:lpstr>
      <vt:lpstr>Calibri</vt:lpstr>
      <vt:lpstr>Calibri Light</vt:lpstr>
      <vt:lpstr>Office Theme</vt:lpstr>
      <vt:lpstr>Mardi 13 août Français I</vt:lpstr>
      <vt:lpstr>Mardi 13 août Français PreAp-AP</vt:lpstr>
      <vt:lpstr>Français I</vt:lpstr>
      <vt:lpstr>PowerPoint Presentation</vt:lpstr>
      <vt:lpstr>PowerPoint Presentation</vt:lpstr>
      <vt:lpstr>Mardi 13 août Français II</vt:lpstr>
      <vt:lpstr>Révisions prononciation basique</vt:lpstr>
      <vt:lpstr>Révisions prononciation basique</vt:lpstr>
      <vt:lpstr>PowerPoint Presentation</vt:lpstr>
    </vt:vector>
  </TitlesOfParts>
  <Company>Amphi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Mardi 13 août Français I</dc:title>
  <dc:creator>Garcia Antonio</dc:creator>
  <cp:lastModifiedBy>Garcia Antonio</cp:lastModifiedBy>
  <cp:revision>7</cp:revision>
  <dcterms:created xsi:type="dcterms:W3CDTF">2019-08-09T21:41:03Z</dcterms:created>
  <dcterms:modified xsi:type="dcterms:W3CDTF">2019-08-13T15:42:37Z</dcterms:modified>
</cp:coreProperties>
</file>